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hruv Kaith" initials="DK" lastIdx="6" clrIdx="0">
    <p:extLst>
      <p:ext uri="{19B8F6BF-5375-455C-9EA6-DF929625EA0E}">
        <p15:presenceInfo xmlns:p15="http://schemas.microsoft.com/office/powerpoint/2012/main" userId="424b4e1ed901d6a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8E8E8"/>
    <a:srgbClr val="FCFCF9"/>
    <a:srgbClr val="ECE9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1"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9-25T11:15:50.086" idx="1">
    <p:pos x="10" y="10"/>
    <p:text/>
    <p:extLst>
      <p:ext uri="{C676402C-5697-4E1C-873F-D02D1690AC5C}">
        <p15:threadingInfo xmlns:p15="http://schemas.microsoft.com/office/powerpoint/2012/main" timeZoneBias="-33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9-25T11:15:50.086" idx="2">
    <p:pos x="10" y="10"/>
    <p:text/>
    <p:extLst>
      <p:ext uri="{C676402C-5697-4E1C-873F-D02D1690AC5C}">
        <p15:threadingInfo xmlns:p15="http://schemas.microsoft.com/office/powerpoint/2012/main" timeZoneBias="-33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9-25T11:15:50.086" idx="6">
    <p:pos x="10" y="10"/>
    <p:text/>
    <p:extLst>
      <p:ext uri="{C676402C-5697-4E1C-873F-D02D1690AC5C}">
        <p15:threadingInfo xmlns:p15="http://schemas.microsoft.com/office/powerpoint/2012/main" timeZoneBias="-330"/>
      </p:ext>
    </p:extLst>
  </p:cm>
</p:cmLst>
</file>

<file path=ppt/media/image1.png>
</file>

<file path=ppt/media/image2.png>
</file>

<file path=ppt/media/image3.svg>
</file>

<file path=ppt/media/image4.gif>
</file>

<file path=ppt/media/image5.gif>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32EABA-3AA5-4248-86A1-CE17B60860FB}" type="datetimeFigureOut">
              <a:rPr lang="en-IN" smtClean="0"/>
              <a:t>25-09-2021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171654-5319-4C45-810B-2F6895D2FF4D}" type="slidenum">
              <a:rPr lang="en-IN" smtClean="0"/>
              <a:t>‹#›</a:t>
            </a:fld>
            <a:endParaRPr lang="en-IN"/>
          </a:p>
        </p:txBody>
      </p:sp>
    </p:spTree>
    <p:extLst>
      <p:ext uri="{BB962C8B-B14F-4D97-AF65-F5344CB8AC3E}">
        <p14:creationId xmlns:p14="http://schemas.microsoft.com/office/powerpoint/2010/main" val="7907725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4171654-5319-4C45-810B-2F6895D2FF4D}" type="slidenum">
              <a:rPr lang="en-IN" smtClean="0"/>
              <a:t>3</a:t>
            </a:fld>
            <a:endParaRPr lang="en-IN"/>
          </a:p>
        </p:txBody>
      </p:sp>
    </p:spTree>
    <p:extLst>
      <p:ext uri="{BB962C8B-B14F-4D97-AF65-F5344CB8AC3E}">
        <p14:creationId xmlns:p14="http://schemas.microsoft.com/office/powerpoint/2010/main" val="2094783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1308453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780549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244168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41672201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91294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6196032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608137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79094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3610887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F1B093-A48A-4472-802E-67CE870FF4BB}"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628531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F1B093-A48A-4472-802E-67CE870FF4BB}" type="datetimeFigureOut">
              <a:rPr lang="en-IN" smtClean="0"/>
              <a:t>25-09-2021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895433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F1B093-A48A-4472-802E-67CE870FF4BB}" type="datetimeFigureOut">
              <a:rPr lang="en-IN" smtClean="0"/>
              <a:t>25-09-2021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857589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F1B093-A48A-4472-802E-67CE870FF4BB}" type="datetimeFigureOut">
              <a:rPr lang="en-IN" smtClean="0"/>
              <a:t>25-09-2021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38502116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F1B093-A48A-4472-802E-67CE870FF4BB}" type="datetimeFigureOut">
              <a:rPr lang="en-IN" smtClean="0"/>
              <a:t>25-09-2021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28033324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F1B093-A48A-4472-802E-67CE870FF4BB}" type="datetimeFigureOut">
              <a:rPr lang="en-IN" smtClean="0"/>
              <a:t>25-09-2021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1302796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F1B093-A48A-4472-802E-67CE870FF4BB}" type="datetimeFigureOut">
              <a:rPr lang="en-IN" smtClean="0"/>
              <a:t>25-09-2021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F93FBEB-8A32-4DFA-A0A0-AED78A545C3B}" type="slidenum">
              <a:rPr lang="en-IN" smtClean="0"/>
              <a:t>‹#›</a:t>
            </a:fld>
            <a:endParaRPr lang="en-IN"/>
          </a:p>
        </p:txBody>
      </p:sp>
    </p:spTree>
    <p:extLst>
      <p:ext uri="{BB962C8B-B14F-4D97-AF65-F5344CB8AC3E}">
        <p14:creationId xmlns:p14="http://schemas.microsoft.com/office/powerpoint/2010/main" val="827482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8">
            <a:alphaModFix amt="82000"/>
            <a:lum/>
          </a:blip>
          <a:srcRect/>
          <a:stretch>
            <a:fillRect t="-6000" b="-6000"/>
          </a:stretch>
        </a:blipFill>
        <a:effectLst/>
      </p:bgPr>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0F1B093-A48A-4472-802E-67CE870FF4BB}" type="datetimeFigureOut">
              <a:rPr lang="en-IN" smtClean="0"/>
              <a:t>25-09-2021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F93FBEB-8A32-4DFA-A0A0-AED78A545C3B}" type="slidenum">
              <a:rPr lang="en-IN" smtClean="0"/>
              <a:t>‹#›</a:t>
            </a:fld>
            <a:endParaRPr lang="en-IN"/>
          </a:p>
        </p:txBody>
      </p:sp>
    </p:spTree>
    <p:extLst>
      <p:ext uri="{BB962C8B-B14F-4D97-AF65-F5344CB8AC3E}">
        <p14:creationId xmlns:p14="http://schemas.microsoft.com/office/powerpoint/2010/main" val="19641575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DDA80-4501-4F3B-B992-6EDCBFBA4FDC}"/>
              </a:ext>
            </a:extLst>
          </p:cNvPr>
          <p:cNvSpPr>
            <a:spLocks noGrp="1"/>
          </p:cNvSpPr>
          <p:nvPr>
            <p:ph type="ctrTitle"/>
          </p:nvPr>
        </p:nvSpPr>
        <p:spPr/>
        <p:txBody>
          <a:bodyPr/>
          <a:lstStyle/>
          <a:p>
            <a:r>
              <a:rPr lang="en-IN" dirty="0"/>
              <a:t>z</a:t>
            </a:r>
          </a:p>
        </p:txBody>
      </p:sp>
      <p:sp>
        <p:nvSpPr>
          <p:cNvPr id="3" name="Subtitle 2">
            <a:extLst>
              <a:ext uri="{FF2B5EF4-FFF2-40B4-BE49-F238E27FC236}">
                <a16:creationId xmlns:a16="http://schemas.microsoft.com/office/drawing/2014/main" id="{91C406FD-AFE9-40FB-93D5-32E010256626}"/>
              </a:ext>
            </a:extLst>
          </p:cNvPr>
          <p:cNvSpPr>
            <a:spLocks noGrp="1"/>
          </p:cNvSpPr>
          <p:nvPr>
            <p:ph type="subTitle" idx="1"/>
          </p:nvPr>
        </p:nvSpPr>
        <p:spPr/>
        <p:txBody>
          <a:bodyPr/>
          <a:lstStyle/>
          <a:p>
            <a:endParaRPr lang="en-IN"/>
          </a:p>
        </p:txBody>
      </p:sp>
      <p:pic>
        <p:nvPicPr>
          <p:cNvPr id="5" name="Graphic 4">
            <a:extLst>
              <a:ext uri="{FF2B5EF4-FFF2-40B4-BE49-F238E27FC236}">
                <a16:creationId xmlns:a16="http://schemas.microsoft.com/office/drawing/2014/main" id="{1E198513-C096-4273-856D-1A8D2881C09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59418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AEAAF13-A1B5-4AEB-B00D-C7E8956CE579}"/>
              </a:ext>
            </a:extLst>
          </p:cNvPr>
          <p:cNvSpPr txBox="1"/>
          <p:nvPr/>
        </p:nvSpPr>
        <p:spPr>
          <a:xfrm>
            <a:off x="1060315" y="243191"/>
            <a:ext cx="7432721" cy="646331"/>
          </a:xfrm>
          <a:prstGeom prst="rect">
            <a:avLst/>
          </a:prstGeom>
          <a:noFill/>
        </p:spPr>
        <p:txBody>
          <a:bodyPr wrap="square" rtlCol="0">
            <a:spAutoFit/>
          </a:bodyPr>
          <a:lstStyle/>
          <a:p>
            <a:r>
              <a:rPr lang="en-IN" sz="3600" dirty="0">
                <a:latin typeface="Gobold" panose="02000500000000000000" pitchFamily="2" charset="0"/>
              </a:rPr>
              <a:t>What is Block chain ?</a:t>
            </a:r>
          </a:p>
        </p:txBody>
      </p:sp>
      <p:pic>
        <p:nvPicPr>
          <p:cNvPr id="12" name="Picture 11">
            <a:extLst>
              <a:ext uri="{FF2B5EF4-FFF2-40B4-BE49-F238E27FC236}">
                <a16:creationId xmlns:a16="http://schemas.microsoft.com/office/drawing/2014/main" id="{63F0E789-E358-49B4-8A17-0B17976786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938" y="3480985"/>
            <a:ext cx="5571241" cy="3133823"/>
          </a:xfrm>
          <a:prstGeom prst="rect">
            <a:avLst/>
          </a:prstGeom>
        </p:spPr>
      </p:pic>
      <p:sp>
        <p:nvSpPr>
          <p:cNvPr id="13" name="TextBox 12">
            <a:extLst>
              <a:ext uri="{FF2B5EF4-FFF2-40B4-BE49-F238E27FC236}">
                <a16:creationId xmlns:a16="http://schemas.microsoft.com/office/drawing/2014/main" id="{04C32179-3645-4F10-B773-EFD11B8280E9}"/>
              </a:ext>
            </a:extLst>
          </p:cNvPr>
          <p:cNvSpPr txBox="1"/>
          <p:nvPr/>
        </p:nvSpPr>
        <p:spPr>
          <a:xfrm>
            <a:off x="1060315" y="1348033"/>
            <a:ext cx="9639108" cy="1200329"/>
          </a:xfrm>
          <a:prstGeom prst="rect">
            <a:avLst/>
          </a:prstGeom>
          <a:noFill/>
        </p:spPr>
        <p:txBody>
          <a:bodyPr wrap="square" rtlCol="0">
            <a:spAutoFit/>
          </a:bodyPr>
          <a:lstStyle/>
          <a:p>
            <a:r>
              <a:rPr lang="en-US" dirty="0">
                <a:latin typeface="Futura Bk BT" panose="020B0502020204020303" pitchFamily="34" charset="0"/>
              </a:rPr>
              <a:t>Blockchain is </a:t>
            </a:r>
            <a:r>
              <a:rPr lang="en-US" b="1" dirty="0">
                <a:latin typeface="Futura Bk BT" panose="020B0502020204020303" pitchFamily="34" charset="0"/>
              </a:rPr>
              <a:t>a system of recording information in a way</a:t>
            </a:r>
            <a:r>
              <a:rPr lang="en-US" dirty="0">
                <a:latin typeface="Futura Bk BT" panose="020B0502020204020303" pitchFamily="34" charset="0"/>
              </a:rPr>
              <a:t> that makes it difficult or impossible to change, hack, or cheat the system. A blockchain is essentially a digital ledger of transactions that is duplicated and distributed across the entire network of computer systems on the blockchain</a:t>
            </a:r>
            <a:endParaRPr lang="en-IN" dirty="0">
              <a:latin typeface="Futura Bk BT" panose="020B0502020204020303" pitchFamily="34" charset="0"/>
            </a:endParaRPr>
          </a:p>
        </p:txBody>
      </p:sp>
      <p:sp>
        <p:nvSpPr>
          <p:cNvPr id="14" name="TextBox 13">
            <a:extLst>
              <a:ext uri="{FF2B5EF4-FFF2-40B4-BE49-F238E27FC236}">
                <a16:creationId xmlns:a16="http://schemas.microsoft.com/office/drawing/2014/main" id="{3BE66227-8ACB-4A7F-8E52-B0176C618A7C}"/>
              </a:ext>
            </a:extLst>
          </p:cNvPr>
          <p:cNvSpPr txBox="1"/>
          <p:nvPr/>
        </p:nvSpPr>
        <p:spPr>
          <a:xfrm>
            <a:off x="5879869" y="3916589"/>
            <a:ext cx="5423555" cy="923330"/>
          </a:xfrm>
          <a:prstGeom prst="rect">
            <a:avLst/>
          </a:prstGeom>
          <a:noFill/>
        </p:spPr>
        <p:txBody>
          <a:bodyPr wrap="square" rtlCol="0">
            <a:spAutoFit/>
          </a:bodyPr>
          <a:lstStyle/>
          <a:p>
            <a:r>
              <a:rPr lang="en-IN" dirty="0">
                <a:latin typeface="Futura Bk BT" panose="020B0502020204020303" pitchFamily="34" charset="0"/>
              </a:rPr>
              <a:t>Each node has the entire database, whenever new</a:t>
            </a:r>
          </a:p>
          <a:p>
            <a:r>
              <a:rPr lang="en-IN" dirty="0">
                <a:latin typeface="Futura Bk BT" panose="020B0502020204020303" pitchFamily="34" charset="0"/>
              </a:rPr>
              <a:t>Data is to be added it is synced with each node.</a:t>
            </a:r>
          </a:p>
          <a:p>
            <a:endParaRPr lang="en-IN" dirty="0">
              <a:latin typeface="Futura Bk BT" panose="020B0502020204020303" pitchFamily="34" charset="0"/>
            </a:endParaRPr>
          </a:p>
        </p:txBody>
      </p:sp>
    </p:spTree>
    <p:extLst>
      <p:ext uri="{BB962C8B-B14F-4D97-AF65-F5344CB8AC3E}">
        <p14:creationId xmlns:p14="http://schemas.microsoft.com/office/powerpoint/2010/main" val="3406472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C04A9E-2D1B-499C-BC47-66D6BF742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0140" y="1061110"/>
            <a:ext cx="7480570" cy="3034975"/>
          </a:xfrm>
          <a:prstGeom prst="rect">
            <a:avLst/>
          </a:prstGeom>
        </p:spPr>
      </p:pic>
      <p:sp>
        <p:nvSpPr>
          <p:cNvPr id="4" name="TextBox 3">
            <a:extLst>
              <a:ext uri="{FF2B5EF4-FFF2-40B4-BE49-F238E27FC236}">
                <a16:creationId xmlns:a16="http://schemas.microsoft.com/office/drawing/2014/main" id="{0646F8B5-BCDA-4F7A-BE35-5909D93D8876}"/>
              </a:ext>
            </a:extLst>
          </p:cNvPr>
          <p:cNvSpPr txBox="1"/>
          <p:nvPr/>
        </p:nvSpPr>
        <p:spPr>
          <a:xfrm>
            <a:off x="2132029" y="165107"/>
            <a:ext cx="7927942" cy="954107"/>
          </a:xfrm>
          <a:prstGeom prst="rect">
            <a:avLst/>
          </a:prstGeom>
          <a:noFill/>
        </p:spPr>
        <p:txBody>
          <a:bodyPr wrap="square" rtlCol="0">
            <a:spAutoFit/>
          </a:bodyPr>
          <a:lstStyle/>
          <a:p>
            <a:r>
              <a:rPr lang="en-US" sz="2800" b="1" dirty="0">
                <a:latin typeface="Gobold" panose="02000500000000000000" pitchFamily="2" charset="0"/>
              </a:rPr>
              <a:t>Trust Frameworks and Consensus Mechanisms</a:t>
            </a:r>
          </a:p>
          <a:p>
            <a:endParaRPr lang="en-IN" sz="2800" dirty="0">
              <a:latin typeface="Gobold" panose="02000500000000000000" pitchFamily="2" charset="0"/>
            </a:endParaRPr>
          </a:p>
        </p:txBody>
      </p:sp>
      <p:sp>
        <p:nvSpPr>
          <p:cNvPr id="5" name="TextBox 4">
            <a:extLst>
              <a:ext uri="{FF2B5EF4-FFF2-40B4-BE49-F238E27FC236}">
                <a16:creationId xmlns:a16="http://schemas.microsoft.com/office/drawing/2014/main" id="{1967895F-F8B3-474C-BCAB-7FF9EA54776D}"/>
              </a:ext>
            </a:extLst>
          </p:cNvPr>
          <p:cNvSpPr txBox="1"/>
          <p:nvPr/>
        </p:nvSpPr>
        <p:spPr>
          <a:xfrm>
            <a:off x="768284" y="4515034"/>
            <a:ext cx="10991653" cy="1815882"/>
          </a:xfrm>
          <a:prstGeom prst="rect">
            <a:avLst/>
          </a:prstGeom>
          <a:noFill/>
        </p:spPr>
        <p:txBody>
          <a:bodyPr wrap="square" rtlCol="0">
            <a:spAutoFit/>
          </a:bodyPr>
          <a:lstStyle/>
          <a:p>
            <a:r>
              <a:rPr lang="en-US" sz="1600" dirty="0">
                <a:latin typeface="Futura Bk BT" panose="020B0502020204020303" pitchFamily="34" charset="0"/>
              </a:rPr>
              <a:t>Consensus, as a concept, is fundamental to any system where more than one entity is participating. </a:t>
            </a:r>
          </a:p>
          <a:p>
            <a:r>
              <a:rPr lang="en-US" sz="1600" dirty="0">
                <a:latin typeface="Futura Bk BT" panose="020B0502020204020303" pitchFamily="34" charset="0"/>
              </a:rPr>
              <a:t>As a </a:t>
            </a:r>
            <a:r>
              <a:rPr lang="en-US" sz="1600" b="1" dirty="0">
                <a:latin typeface="Futura Bk BT" panose="020B0502020204020303" pitchFamily="34" charset="0"/>
              </a:rPr>
              <a:t>public </a:t>
            </a:r>
            <a:r>
              <a:rPr lang="en-US" sz="1600" dirty="0">
                <a:latin typeface="Futura Bk BT" panose="020B0502020204020303" pitchFamily="34" charset="0"/>
              </a:rPr>
              <a:t>blockchain aims to include any participant that runs a node, there is a need to quickly reach agreement on whether to accept a new block as part of the chain when it is mined. Without the ability to reach this agreement, the blockchain can not create new blocks. A consensus mechanism is a set of rules that allows multiple machines that are connected together to work together while tolerating some machines providing incorrect data or failing completely. A blockchain needs a consensus mechanism to ensure there are a set of rules for creating and accepting each newly created block.</a:t>
            </a:r>
            <a:endParaRPr lang="en-IN" sz="1600" dirty="0">
              <a:latin typeface="Futura Bk BT" panose="020B0502020204020303" pitchFamily="34" charset="0"/>
            </a:endParaRPr>
          </a:p>
        </p:txBody>
      </p:sp>
    </p:spTree>
    <p:extLst>
      <p:ext uri="{BB962C8B-B14F-4D97-AF65-F5344CB8AC3E}">
        <p14:creationId xmlns:p14="http://schemas.microsoft.com/office/powerpoint/2010/main" val="231899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rgbClr val="ECE9EC"/>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4DE064-F103-4415-8584-8CBFDDE394F6}"/>
              </a:ext>
            </a:extLst>
          </p:cNvPr>
          <p:cNvSpPr txBox="1"/>
          <p:nvPr/>
        </p:nvSpPr>
        <p:spPr>
          <a:xfrm>
            <a:off x="2317891" y="467470"/>
            <a:ext cx="5778631" cy="369332"/>
          </a:xfrm>
          <a:prstGeom prst="rect">
            <a:avLst/>
          </a:prstGeom>
          <a:noFill/>
        </p:spPr>
        <p:txBody>
          <a:bodyPr wrap="square" rtlCol="0">
            <a:spAutoFit/>
          </a:bodyPr>
          <a:lstStyle/>
          <a:p>
            <a:r>
              <a:rPr lang="en-IN" dirty="0"/>
              <a:t>Cryptography in block chain: Public Key Cryptography </a:t>
            </a:r>
          </a:p>
        </p:txBody>
      </p:sp>
      <p:sp>
        <p:nvSpPr>
          <p:cNvPr id="3" name="TextBox 2">
            <a:extLst>
              <a:ext uri="{FF2B5EF4-FFF2-40B4-BE49-F238E27FC236}">
                <a16:creationId xmlns:a16="http://schemas.microsoft.com/office/drawing/2014/main" id="{F390601A-BCFF-41BE-8DBD-09DDB53ACD05}"/>
              </a:ext>
            </a:extLst>
          </p:cNvPr>
          <p:cNvSpPr txBox="1"/>
          <p:nvPr/>
        </p:nvSpPr>
        <p:spPr>
          <a:xfrm>
            <a:off x="434502" y="1177047"/>
            <a:ext cx="11322996" cy="2585323"/>
          </a:xfrm>
          <a:prstGeom prst="rect">
            <a:avLst/>
          </a:prstGeom>
          <a:noFill/>
        </p:spPr>
        <p:txBody>
          <a:bodyPr wrap="square" rtlCol="0">
            <a:spAutoFit/>
          </a:bodyPr>
          <a:lstStyle/>
          <a:p>
            <a:r>
              <a:rPr lang="en-US" dirty="0">
                <a:latin typeface="Futura Bk BT" panose="020B0502020204020303" pitchFamily="34" charset="0"/>
              </a:rPr>
              <a:t>If I want to send a message to someone on a public network like blockchain I’ll need two related cryptographic keys, a public one I can share with anyone who wants to send me a message, and a private one that I keep with myself. Let's call them public key A and private key A, because they're a matching pair, like a lock and key. Its a little confusing calling both keys because the public key is used a bit like a lock.</a:t>
            </a:r>
          </a:p>
          <a:p>
            <a:endParaRPr lang="en-US" dirty="0">
              <a:latin typeface="Futura Bk BT" panose="020B0502020204020303" pitchFamily="34" charset="0"/>
            </a:endParaRPr>
          </a:p>
          <a:p>
            <a:endParaRPr lang="en-US" dirty="0">
              <a:latin typeface="Futura Bk BT" panose="020B0502020204020303" pitchFamily="34" charset="0"/>
            </a:endParaRPr>
          </a:p>
          <a:p>
            <a:r>
              <a:rPr lang="en-US" dirty="0">
                <a:latin typeface="Futura Bk BT" panose="020B0502020204020303" pitchFamily="34" charset="0"/>
              </a:rPr>
              <a:t>Public key A is used to encrypt or perhaps lock messages and private key A is decrypts messages but only if they were encrypted with the matching public key A. The public key is called that because it can be shared openly,</a:t>
            </a:r>
          </a:p>
          <a:p>
            <a:r>
              <a:rPr lang="en-US" dirty="0">
                <a:latin typeface="Futura Bk BT" panose="020B0502020204020303" pitchFamily="34" charset="0"/>
              </a:rPr>
              <a:t> </a:t>
            </a:r>
          </a:p>
        </p:txBody>
      </p:sp>
      <p:pic>
        <p:nvPicPr>
          <p:cNvPr id="9" name="Picture 8">
            <a:extLst>
              <a:ext uri="{FF2B5EF4-FFF2-40B4-BE49-F238E27FC236}">
                <a16:creationId xmlns:a16="http://schemas.microsoft.com/office/drawing/2014/main" id="{27215C65-996A-4BC0-BC44-CB6BC6EC60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8685" y="4251488"/>
            <a:ext cx="3510960" cy="1974915"/>
          </a:xfrm>
          <a:prstGeom prst="rect">
            <a:avLst/>
          </a:prstGeom>
        </p:spPr>
      </p:pic>
    </p:spTree>
    <p:extLst>
      <p:ext uri="{BB962C8B-B14F-4D97-AF65-F5344CB8AC3E}">
        <p14:creationId xmlns:p14="http://schemas.microsoft.com/office/powerpoint/2010/main" val="3819244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2924599-302F-4161-9DE2-3F29DB4072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6823" y="2743329"/>
            <a:ext cx="6153543" cy="3452340"/>
          </a:xfrm>
          <a:prstGeom prst="rect">
            <a:avLst/>
          </a:prstGeom>
          <a:solidFill>
            <a:srgbClr val="E8E8E8"/>
          </a:solidFill>
        </p:spPr>
      </p:pic>
      <p:sp>
        <p:nvSpPr>
          <p:cNvPr id="7" name="TextBox 6">
            <a:extLst>
              <a:ext uri="{FF2B5EF4-FFF2-40B4-BE49-F238E27FC236}">
                <a16:creationId xmlns:a16="http://schemas.microsoft.com/office/drawing/2014/main" id="{F2AA87C0-BCE0-46D0-A4BC-285BD1903B63}"/>
              </a:ext>
            </a:extLst>
          </p:cNvPr>
          <p:cNvSpPr txBox="1"/>
          <p:nvPr/>
        </p:nvSpPr>
        <p:spPr>
          <a:xfrm>
            <a:off x="901831" y="829559"/>
            <a:ext cx="10388338" cy="1200329"/>
          </a:xfrm>
          <a:prstGeom prst="rect">
            <a:avLst/>
          </a:prstGeom>
          <a:noFill/>
        </p:spPr>
        <p:txBody>
          <a:bodyPr wrap="square" rtlCol="0">
            <a:spAutoFit/>
          </a:bodyPr>
          <a:lstStyle/>
          <a:p>
            <a:r>
              <a:rPr lang="en-US" dirty="0">
                <a:latin typeface="Futura Bk BT" panose="020B0502020204020303" pitchFamily="34" charset="0"/>
              </a:rPr>
              <a:t>A third party may be able to see I am sending a message, but there is no way to tell what I’m saying. And since recipient used my public key A to encrypt the message, the only corresponding key that can decrypt it is private key A. And since I am the only one in possession of that, recipient can be assured that only I can read the message</a:t>
            </a:r>
          </a:p>
        </p:txBody>
      </p:sp>
    </p:spTree>
    <p:extLst>
      <p:ext uri="{BB962C8B-B14F-4D97-AF65-F5344CB8AC3E}">
        <p14:creationId xmlns:p14="http://schemas.microsoft.com/office/powerpoint/2010/main" val="3727664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3E60B-D058-404E-9A7D-A9B2EF9A7761}"/>
              </a:ext>
            </a:extLst>
          </p:cNvPr>
          <p:cNvSpPr>
            <a:spLocks noGrp="1"/>
          </p:cNvSpPr>
          <p:nvPr>
            <p:ph type="title"/>
          </p:nvPr>
        </p:nvSpPr>
        <p:spPr/>
        <p:txBody>
          <a:bodyPr>
            <a:normAutofit fontScale="90000"/>
          </a:bodyPr>
          <a:lstStyle/>
          <a:p>
            <a:r>
              <a:rPr lang="en-US" b="1" dirty="0">
                <a:solidFill>
                  <a:schemeClr val="tx2"/>
                </a:solidFill>
              </a:rPr>
              <a:t>Why Do I Need a Public and Private Key on the Blockchain?</a:t>
            </a:r>
            <a:br>
              <a:rPr lang="en-US" b="1" dirty="0">
                <a:solidFill>
                  <a:schemeClr val="tx2"/>
                </a:solidFill>
              </a:rPr>
            </a:br>
            <a:endParaRPr lang="en-IN" dirty="0">
              <a:solidFill>
                <a:schemeClr val="tx2"/>
              </a:solidFill>
            </a:endParaRPr>
          </a:p>
        </p:txBody>
      </p:sp>
      <p:sp>
        <p:nvSpPr>
          <p:cNvPr id="3" name="Content Placeholder 2">
            <a:extLst>
              <a:ext uri="{FF2B5EF4-FFF2-40B4-BE49-F238E27FC236}">
                <a16:creationId xmlns:a16="http://schemas.microsoft.com/office/drawing/2014/main" id="{B0269631-B51C-46CB-9CCC-DACE319B281B}"/>
              </a:ext>
            </a:extLst>
          </p:cNvPr>
          <p:cNvSpPr>
            <a:spLocks noGrp="1"/>
          </p:cNvSpPr>
          <p:nvPr>
            <p:ph idx="1"/>
          </p:nvPr>
        </p:nvSpPr>
        <p:spPr>
          <a:xfrm>
            <a:off x="677334" y="2052537"/>
            <a:ext cx="10820760" cy="3988826"/>
          </a:xfrm>
        </p:spPr>
        <p:txBody>
          <a:bodyPr/>
          <a:lstStyle/>
          <a:p>
            <a:pPr marL="0" indent="0">
              <a:buNone/>
            </a:pPr>
            <a:r>
              <a:rPr lang="en-US" dirty="0"/>
              <a:t>When someone sends you </a:t>
            </a:r>
            <a:r>
              <a:rPr lang="en-US" dirty="0" err="1"/>
              <a:t>cryptocoins</a:t>
            </a:r>
            <a:r>
              <a:rPr lang="en-US" dirty="0"/>
              <a:t> over the Blockchain, they are actually sending them to a hashed version of what’s known as the “Public Key”. There is another key which is hidden from them, that is known as the “Private Key.” This Private Key is used to derive the Public Key. You can know your own Private Key, and everyone else on the Blockchain knows their own Private Key, but the Private Key should not be shared with outsiders</a:t>
            </a:r>
            <a:endParaRPr lang="en-IN" dirty="0"/>
          </a:p>
        </p:txBody>
      </p:sp>
    </p:spTree>
    <p:extLst>
      <p:ext uri="{BB962C8B-B14F-4D97-AF65-F5344CB8AC3E}">
        <p14:creationId xmlns:p14="http://schemas.microsoft.com/office/powerpoint/2010/main" val="2890891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269631-B51C-46CB-9CCC-DACE319B281B}"/>
              </a:ext>
            </a:extLst>
          </p:cNvPr>
          <p:cNvSpPr>
            <a:spLocks noGrp="1"/>
          </p:cNvSpPr>
          <p:nvPr>
            <p:ph idx="1"/>
          </p:nvPr>
        </p:nvSpPr>
        <p:spPr>
          <a:xfrm>
            <a:off x="589784" y="710120"/>
            <a:ext cx="9984181" cy="3862366"/>
          </a:xfrm>
        </p:spPr>
        <p:txBody>
          <a:bodyPr/>
          <a:lstStyle/>
          <a:p>
            <a:pPr marL="0" indent="0">
              <a:buNone/>
            </a:pPr>
            <a:r>
              <a:rPr lang="en-US" b="1" dirty="0">
                <a:latin typeface="Futura Bk BT" panose="020B0502020204020303" pitchFamily="34" charset="0"/>
              </a:rPr>
              <a:t>you sign the cryptocurrencies you send to others using a Private Key</a:t>
            </a:r>
            <a:r>
              <a:rPr lang="en-US" dirty="0">
                <a:latin typeface="Futura Bk BT" panose="020B0502020204020303" pitchFamily="34" charset="0"/>
              </a:rPr>
              <a:t>. If someone were to obtain your private key, they would be able to send your cryptocurrencies to themselves, verifying that transaction with the Private Key </a:t>
            </a:r>
          </a:p>
          <a:p>
            <a:pPr marL="0" indent="0">
              <a:buNone/>
            </a:pPr>
            <a:r>
              <a:rPr lang="en-US" dirty="0">
                <a:latin typeface="Futura Bk BT" panose="020B0502020204020303" pitchFamily="34" charset="0"/>
              </a:rPr>
              <a:t>The Private Key is used to mathematically derive the Public Key, which (along with information about the network and a checksum)is then transformed with a hash function to produce the address that other people can see. </a:t>
            </a:r>
            <a:r>
              <a:rPr lang="en-US" b="1" dirty="0">
                <a:latin typeface="Futura Bk BT" panose="020B0502020204020303" pitchFamily="34" charset="0"/>
              </a:rPr>
              <a:t>You receive cryptocurrencies that others send to your address (which is a result of the hash of your public key and some additional information).</a:t>
            </a:r>
            <a:endParaRPr lang="en-IN" dirty="0">
              <a:latin typeface="Futura Bk BT" panose="020B0502020204020303" pitchFamily="34" charset="0"/>
            </a:endParaRPr>
          </a:p>
        </p:txBody>
      </p:sp>
      <p:pic>
        <p:nvPicPr>
          <p:cNvPr id="7" name="Picture 6">
            <a:extLst>
              <a:ext uri="{FF2B5EF4-FFF2-40B4-BE49-F238E27FC236}">
                <a16:creationId xmlns:a16="http://schemas.microsoft.com/office/drawing/2014/main" id="{F8C6820E-A3C5-4F1E-A914-065CECD22CEC}"/>
              </a:ext>
            </a:extLst>
          </p:cNvPr>
          <p:cNvPicPr>
            <a:picLocks noChangeAspect="1"/>
          </p:cNvPicPr>
          <p:nvPr/>
        </p:nvPicPr>
        <p:blipFill>
          <a:blip r:embed="rId2"/>
          <a:stretch>
            <a:fillRect/>
          </a:stretch>
        </p:blipFill>
        <p:spPr>
          <a:xfrm>
            <a:off x="2737573" y="3215542"/>
            <a:ext cx="6386113" cy="2255715"/>
          </a:xfrm>
          <a:prstGeom prst="rect">
            <a:avLst/>
          </a:prstGeom>
        </p:spPr>
      </p:pic>
    </p:spTree>
    <p:extLst>
      <p:ext uri="{BB962C8B-B14F-4D97-AF65-F5344CB8AC3E}">
        <p14:creationId xmlns:p14="http://schemas.microsoft.com/office/powerpoint/2010/main" val="40811332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269631-B51C-46CB-9CCC-DACE319B281B}"/>
              </a:ext>
            </a:extLst>
          </p:cNvPr>
          <p:cNvSpPr>
            <a:spLocks noGrp="1"/>
          </p:cNvSpPr>
          <p:nvPr>
            <p:ph idx="1"/>
          </p:nvPr>
        </p:nvSpPr>
        <p:spPr>
          <a:xfrm>
            <a:off x="589783" y="282102"/>
            <a:ext cx="11676795" cy="1186774"/>
          </a:xfrm>
        </p:spPr>
        <p:txBody>
          <a:bodyPr>
            <a:normAutofit/>
          </a:bodyPr>
          <a:lstStyle/>
          <a:p>
            <a:pPr marL="0" indent="0">
              <a:buNone/>
            </a:pPr>
            <a:r>
              <a:rPr lang="en-US" sz="2000" dirty="0">
                <a:latin typeface="Gobold" panose="02000500000000000000" pitchFamily="2" charset="0"/>
              </a:rPr>
              <a:t>if a Public Key is derived from a Private Key, couldn’t someone create a reverse key generator?</a:t>
            </a:r>
            <a:endParaRPr lang="en-IN" sz="2000" dirty="0">
              <a:latin typeface="Gobold" panose="02000500000000000000" pitchFamily="2" charset="0"/>
            </a:endParaRPr>
          </a:p>
        </p:txBody>
      </p:sp>
      <p:pic>
        <p:nvPicPr>
          <p:cNvPr id="4" name="Picture 3">
            <a:extLst>
              <a:ext uri="{FF2B5EF4-FFF2-40B4-BE49-F238E27FC236}">
                <a16:creationId xmlns:a16="http://schemas.microsoft.com/office/drawing/2014/main" id="{A4FBADAA-CB9B-4907-A758-A45D178D0C27}"/>
              </a:ext>
            </a:extLst>
          </p:cNvPr>
          <p:cNvPicPr>
            <a:picLocks noChangeAspect="1"/>
          </p:cNvPicPr>
          <p:nvPr/>
        </p:nvPicPr>
        <p:blipFill>
          <a:blip r:embed="rId2"/>
          <a:stretch>
            <a:fillRect/>
          </a:stretch>
        </p:blipFill>
        <p:spPr>
          <a:xfrm>
            <a:off x="3040796" y="875489"/>
            <a:ext cx="6774767" cy="2362405"/>
          </a:xfrm>
          <a:prstGeom prst="rect">
            <a:avLst/>
          </a:prstGeom>
        </p:spPr>
      </p:pic>
      <p:sp>
        <p:nvSpPr>
          <p:cNvPr id="5" name="TextBox 4">
            <a:extLst>
              <a:ext uri="{FF2B5EF4-FFF2-40B4-BE49-F238E27FC236}">
                <a16:creationId xmlns:a16="http://schemas.microsoft.com/office/drawing/2014/main" id="{6373F913-0843-4105-8C9E-2F4FE25339C0}"/>
              </a:ext>
            </a:extLst>
          </p:cNvPr>
          <p:cNvSpPr txBox="1"/>
          <p:nvPr/>
        </p:nvSpPr>
        <p:spPr>
          <a:xfrm>
            <a:off x="953311" y="3237894"/>
            <a:ext cx="10223770" cy="2308324"/>
          </a:xfrm>
          <a:prstGeom prst="rect">
            <a:avLst/>
          </a:prstGeom>
          <a:noFill/>
        </p:spPr>
        <p:txBody>
          <a:bodyPr wrap="square" rtlCol="0">
            <a:spAutoFit/>
          </a:bodyPr>
          <a:lstStyle/>
          <a:p>
            <a:r>
              <a:rPr lang="en-IN" dirty="0">
                <a:latin typeface="Futura Bk BT" panose="020B0502020204020303" pitchFamily="34" charset="0"/>
              </a:rPr>
              <a:t>Crypto currencies use a complicated algorithm to solver the issue, called RSA algorithm. </a:t>
            </a:r>
          </a:p>
          <a:p>
            <a:r>
              <a:rPr lang="en-US" dirty="0">
                <a:latin typeface="Futura Bk BT" panose="020B0502020204020303" pitchFamily="34" charset="0"/>
              </a:rPr>
              <a:t>he algorithm makes it very easy to generate Public Keys from Private Keys, but it is very difficult to “reverse” the algorithm to accomplish the opposite.</a:t>
            </a:r>
            <a:endParaRPr lang="en-IN" dirty="0">
              <a:latin typeface="Futura Bk BT" panose="020B0502020204020303" pitchFamily="34" charset="0"/>
            </a:endParaRPr>
          </a:p>
          <a:p>
            <a:endParaRPr lang="en-IN" dirty="0">
              <a:latin typeface="Futura Bk BT" panose="020B0502020204020303" pitchFamily="34" charset="0"/>
            </a:endParaRPr>
          </a:p>
          <a:p>
            <a:endParaRPr lang="en-IN" dirty="0">
              <a:latin typeface="Futura Bk BT" panose="020B0502020204020303" pitchFamily="34" charset="0"/>
            </a:endParaRPr>
          </a:p>
          <a:p>
            <a:r>
              <a:rPr lang="en-US" dirty="0">
                <a:latin typeface="Futura Bk BT" panose="020B0502020204020303" pitchFamily="34" charset="0"/>
              </a:rPr>
              <a:t>the process of reversing the process is even more complex — so much so that the world’s most powerful computer would need more than 40000000000000000000000000000000 years (that’s 31 zeroes!) to complete this calculation.</a:t>
            </a:r>
            <a:endParaRPr lang="en-IN" dirty="0">
              <a:latin typeface="Futura Bk BT" panose="020B0502020204020303" pitchFamily="34" charset="0"/>
            </a:endParaRPr>
          </a:p>
        </p:txBody>
      </p:sp>
    </p:spTree>
    <p:extLst>
      <p:ext uri="{BB962C8B-B14F-4D97-AF65-F5344CB8AC3E}">
        <p14:creationId xmlns:p14="http://schemas.microsoft.com/office/powerpoint/2010/main" val="96307824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346</TotalTime>
  <Words>735</Words>
  <Application>Microsoft Office PowerPoint</Application>
  <PresentationFormat>Widescreen</PresentationFormat>
  <Paragraphs>26</Paragraphs>
  <Slides>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Futura Bk BT</vt:lpstr>
      <vt:lpstr>Gobold</vt:lpstr>
      <vt:lpstr>Trebuchet MS</vt:lpstr>
      <vt:lpstr>Wingdings 3</vt:lpstr>
      <vt:lpstr>Facet</vt:lpstr>
      <vt:lpstr>z</vt:lpstr>
      <vt:lpstr>PowerPoint Presentation</vt:lpstr>
      <vt:lpstr>PowerPoint Presentation</vt:lpstr>
      <vt:lpstr>PowerPoint Presentation</vt:lpstr>
      <vt:lpstr>PowerPoint Presentation</vt:lpstr>
      <vt:lpstr>Why Do I Need a Public and Private Key on the Blockchain?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Dhruv Kaith</dc:creator>
  <cp:lastModifiedBy>Dhruv Kaith</cp:lastModifiedBy>
  <cp:revision>18</cp:revision>
  <dcterms:created xsi:type="dcterms:W3CDTF">2021-09-23T08:02:53Z</dcterms:created>
  <dcterms:modified xsi:type="dcterms:W3CDTF">2021-09-25T05:58:32Z</dcterms:modified>
</cp:coreProperties>
</file>

<file path=docProps/thumbnail.jpeg>
</file>